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9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049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7DF9870-1420-4D0D-A475-3DAF7F0E14E0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4960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6AB9134-FC5E-45BF-81A5-55630B8F8AF5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577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3939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None/>
              <a:defRPr/>
            </a:pPr>
            <a:endParaRPr lang="en-US" dirty="0"/>
          </a:p>
        </p:txBody>
      </p:sp>
      <p:sp>
        <p:nvSpPr>
          <p:cNvPr id="10598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5C1B400-D25F-4DDF-9916-0C093635E214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598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6F01736-ED68-4458-BD68-4267CFFA2C0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23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1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Taxpayer’s refund amount may be decreased by the IRS due to the items listed here</a:t>
            </a:r>
          </a:p>
          <a:p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This occurs once the tax return is filed &amp; may or may not be expected by taxpayer.  Counselor would not be aware of these items</a:t>
            </a:r>
          </a:p>
        </p:txBody>
      </p:sp>
      <p:sp>
        <p:nvSpPr>
          <p:cNvPr id="10618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59BF80A-3B4F-4A48-8B70-9E7026D18AA2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6189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4AFD83-F7C0-4FEE-BF29-3AFF75640C7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5737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6394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555BAB3-CCCD-4B9E-A964-DB737E52FB6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940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 Counselors should discuss the possibility of an IRS penalty with taxpayer</a:t>
            </a:r>
          </a:p>
          <a:p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 If there is a penalty, the IRS will notify taxpayer with a letter</a:t>
            </a:r>
          </a:p>
          <a:p>
            <a:pPr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6598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4CDB128-BF0F-494C-9942-0F86BE07F40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2025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303F2FE-0F9E-4DEE-B7E2-D46F4432CF66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6803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8AC9DCB-16E9-4D6F-A4ED-8081192B9A74}" type="slidenum">
              <a:rPr lang="en-US" altLang="en-US"/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10680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80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1336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9CF1D34-0598-4260-A787-93D86A504908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7008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EBEA71D-B3E2-4C30-A232-1904C2BE5AF0}" type="slidenum">
              <a:rPr lang="en-US" altLang="en-US"/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1070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00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8203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F749B42-3A0E-4AEC-B472-B36A7AD01987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721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45CFC1D-FE10-484C-A81E-CFE6D9EDB4B1}" type="slidenum">
              <a:rPr lang="en-US" altLang="en-US"/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1072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21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554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72BECC0-8E67-4282-9C68-2FC13A8F4E9B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721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45CFC1D-FE10-484C-A81E-CFE6D9EDB4B1}" type="slidenum">
              <a:rPr lang="en-US" altLang="en-US"/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1072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21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Remind taxpayer to mail es</a:t>
            </a:r>
            <a:r>
              <a:rPr lang="en-US" altLang="en-US" dirty="0">
                <a:effectLst/>
                <a:cs typeface="Arial" panose="020B0604020202020204" pitchFamily="34" charset="0"/>
              </a:rPr>
              <a:t>timated</a:t>
            </a:r>
            <a:r>
              <a:rPr lang="en-US" altLang="en-US" baseline="0" dirty="0">
                <a:effectLst/>
                <a:cs typeface="Arial" panose="020B0604020202020204" pitchFamily="34" charset="0"/>
              </a:rPr>
              <a:t> tax payment due on 4/15 separately from any balance due from the current year income tax return</a:t>
            </a: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514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8477F41-DF8A-4D33-92BD-F00319D0F8D0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721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45CFC1D-FE10-484C-A81E-CFE6D9EDB4B1}" type="slidenum">
              <a:rPr lang="en-US" altLang="en-US"/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1072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21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4820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3FAF76B-6593-4562-A748-1C73DD828B79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721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45CFC1D-FE10-484C-A81E-CFE6D9EDB4B1}" type="slidenum">
              <a:rPr lang="en-US" altLang="en-US"/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1072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21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Remind taxpayer to mail es</a:t>
            </a:r>
            <a:r>
              <a:rPr lang="en-US" altLang="en-US" dirty="0">
                <a:effectLst/>
                <a:cs typeface="Arial" panose="020B0604020202020204" pitchFamily="34" charset="0"/>
              </a:rPr>
              <a:t>timated</a:t>
            </a:r>
            <a:r>
              <a:rPr lang="en-US" altLang="en-US" baseline="0" dirty="0">
                <a:effectLst/>
                <a:cs typeface="Arial" panose="020B0604020202020204" pitchFamily="34" charset="0"/>
              </a:rPr>
              <a:t> tax payment due on 4/15 separately from any balance due from the current year NJ income tax return</a:t>
            </a: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7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158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Char char="•"/>
              <a:defRPr/>
            </a:pPr>
            <a:r>
              <a:rPr lang="en-US" altLang="en-US" dirty="0"/>
              <a:t> Form</a:t>
            </a:r>
            <a:r>
              <a:rPr lang="en-US" altLang="en-US" baseline="0" dirty="0"/>
              <a:t> 8888 must be obtained from IRS website</a:t>
            </a:r>
            <a:endParaRPr lang="en-US" altLang="en-US" dirty="0"/>
          </a:p>
        </p:txBody>
      </p:sp>
      <p:sp>
        <p:nvSpPr>
          <p:cNvPr id="10516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5B4D4F8-FF94-4329-972B-A0158F0C7B79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516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5C822F0-E4C2-4CC7-BE5C-C0973D444B8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0261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9714C5B-1C53-4151-9158-E10B946A0537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7418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BA07DBB-1BB7-4687-A9F3-D6803414DCF1}" type="slidenum">
              <a:rPr lang="en-US" altLang="en-US"/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10741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41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6663" y="4268788"/>
            <a:ext cx="4559300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3038" indent="-173038" eaLnBrk="1" hangingPunct="1"/>
            <a:endParaRPr lang="en-US" altLang="en-US" sz="1000" b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7507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6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0762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Notes/Handouts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3DD425-208B-437E-BBD6-ED3BD893F6F4}" type="datetime1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12/12/2016</a:t>
            </a:fld>
            <a:endParaRPr lang="en-US" dirty="0">
              <a:ea typeface="ＭＳ Ｐゴシック" charset="-128"/>
            </a:endParaRPr>
          </a:p>
        </p:txBody>
      </p:sp>
      <p:sp>
        <p:nvSpPr>
          <p:cNvPr id="107623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131C89C-E6A8-44A0-BA79-68436ACAEE0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655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45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/>
          <a:lstStyle/>
          <a:p>
            <a:pPr>
              <a:buFontTx/>
              <a:buChar char="•"/>
              <a:defRPr/>
            </a:pPr>
            <a:r>
              <a:rPr lang="en-US" dirty="0"/>
              <a:t> 4 options for Federal return type:</a:t>
            </a:r>
          </a:p>
          <a:p>
            <a:pPr marL="274320" lvl="1">
              <a:buFontTx/>
              <a:buChar char="•"/>
              <a:defRPr/>
            </a:pPr>
            <a:r>
              <a:rPr lang="en-US" dirty="0"/>
              <a:t> Electronic – return is e-filed,</a:t>
            </a:r>
            <a:r>
              <a:rPr lang="en-US" baseline="0" dirty="0"/>
              <a:t> refund check is mailed</a:t>
            </a:r>
          </a:p>
          <a:p>
            <a:pPr marL="274320" lvl="1">
              <a:buFontTx/>
              <a:buChar char="•"/>
              <a:defRPr/>
            </a:pPr>
            <a:r>
              <a:rPr lang="en-US" baseline="0" dirty="0"/>
              <a:t> Direct Deposit – return is e-filed, refund is direct deposited into bank account</a:t>
            </a:r>
          </a:p>
          <a:p>
            <a:pPr marL="274320" lvl="1">
              <a:buFontTx/>
              <a:buChar char="•"/>
              <a:defRPr/>
            </a:pPr>
            <a:r>
              <a:rPr lang="en-US" baseline="0" dirty="0"/>
              <a:t> Paper Return with Direct Deposit – return is mailed in, refund is direct deposited into bank account</a:t>
            </a:r>
          </a:p>
          <a:p>
            <a:pPr marL="274320" lvl="1">
              <a:buFontTx/>
              <a:buChar char="•"/>
              <a:defRPr/>
            </a:pPr>
            <a:r>
              <a:rPr lang="en-US" baseline="0" dirty="0"/>
              <a:t> Paper Return – return is mailed in, refund check is mailed</a:t>
            </a:r>
            <a:endParaRPr lang="en-US" dirty="0"/>
          </a:p>
        </p:txBody>
      </p:sp>
      <p:sp>
        <p:nvSpPr>
          <p:cNvPr id="10537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8A4858E-8F18-4502-8020-FE227FF5F137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537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48F0BD4-B46D-4CD6-AAB4-BEA6FD68756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17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45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/>
          <a:lstStyle/>
          <a:p>
            <a:pPr>
              <a:buFontTx/>
              <a:buChar char="•"/>
              <a:defRPr/>
            </a:pPr>
            <a:r>
              <a:rPr lang="en-US" dirty="0"/>
              <a:t> The State</a:t>
            </a:r>
            <a:r>
              <a:rPr lang="en-US" baseline="0" dirty="0"/>
              <a:t> Return Type has the same 4 options as the Federal, but in a different order</a:t>
            </a:r>
            <a:endParaRPr lang="en-US" dirty="0"/>
          </a:p>
        </p:txBody>
      </p:sp>
      <p:sp>
        <p:nvSpPr>
          <p:cNvPr id="10537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8A4858E-8F18-4502-8020-FE227FF5F137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537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48F0BD4-B46D-4CD6-AAB4-BEA6FD68756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634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45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/>
          <a:lstStyle/>
          <a:p>
            <a:pPr>
              <a:buFontTx/>
              <a:buChar char="•"/>
              <a:defRPr/>
            </a:pPr>
            <a:r>
              <a:rPr lang="en-US" dirty="0"/>
              <a:t> For direct deposit of a refund, counselor must enter name of bank, type of account, bank routing # (twice) &amp; account # (twice)</a:t>
            </a:r>
          </a:p>
          <a:p>
            <a:pPr marL="273050" lvl="1">
              <a:buFontTx/>
              <a:buChar char="•"/>
              <a:defRPr/>
            </a:pPr>
            <a:r>
              <a:rPr lang="en-US" dirty="0"/>
              <a:t> Routing # is 9 digits; should be taken from actual check, not deposit ticket</a:t>
            </a:r>
          </a:p>
          <a:p>
            <a:pPr marL="273050" lvl="1">
              <a:buFontTx/>
              <a:buChar char="•"/>
              <a:defRPr/>
            </a:pPr>
            <a:r>
              <a:rPr lang="en-US" dirty="0"/>
              <a:t> Bank account # should be entered exactly as shown on check, not including the check #</a:t>
            </a:r>
          </a:p>
          <a:p>
            <a:pPr marL="273050" lvl="1">
              <a:buFontTx/>
              <a:buChar char="•"/>
              <a:defRPr/>
            </a:pPr>
            <a:endParaRPr lang="en-US" dirty="0"/>
          </a:p>
          <a:p>
            <a:pPr indent="-184150">
              <a:buFontTx/>
              <a:buChar char="•"/>
              <a:defRPr/>
            </a:pPr>
            <a:r>
              <a:rPr lang="en-US" dirty="0"/>
              <a:t>Entering an invalid RTN will result in a 4-6 week delay</a:t>
            </a:r>
          </a:p>
          <a:p>
            <a:pPr indent="-184150">
              <a:buFontTx/>
              <a:buNone/>
              <a:defRPr/>
            </a:pPr>
            <a:endParaRPr lang="en-US" dirty="0"/>
          </a:p>
          <a:p>
            <a:pPr indent="-184150">
              <a:buFontTx/>
              <a:buChar char="•"/>
              <a:defRPr/>
            </a:pPr>
            <a:r>
              <a:rPr lang="en-US" dirty="0"/>
              <a:t>New:  If bank account number is not taken directly from a check, taxpayer must initial on paper tax return to confirm accuracy</a:t>
            </a:r>
          </a:p>
        </p:txBody>
      </p:sp>
      <p:sp>
        <p:nvSpPr>
          <p:cNvPr id="10537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8A4858E-8F18-4502-8020-FE227FF5F137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537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48F0BD4-B46D-4CD6-AAB4-BEA6FD68756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545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7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5779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CB3AC0-1951-40BF-BD2D-A8D56D0542E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967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7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05779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CB3AC0-1951-40BF-BD2D-A8D56D0542E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613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3939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None/>
              <a:defRPr/>
            </a:pPr>
            <a:endParaRPr lang="en-US" dirty="0"/>
          </a:p>
        </p:txBody>
      </p:sp>
      <p:sp>
        <p:nvSpPr>
          <p:cNvPr id="10598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5C1B400-D25F-4DDF-9916-0C093635E214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598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6F01736-ED68-4458-BD68-4267CFFA2C0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894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3939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Char char="•"/>
              <a:defRPr/>
            </a:pPr>
            <a:r>
              <a:rPr lang="en-US" dirty="0"/>
              <a:t> </a:t>
            </a:r>
            <a:r>
              <a:rPr lang="en-US" baseline="0" dirty="0"/>
              <a:t>TaxSlayer transfers total amount of refund to be applied to next year’s estimated taxes from 1040-ES </a:t>
            </a:r>
            <a:endParaRPr lang="en-US" dirty="0"/>
          </a:p>
        </p:txBody>
      </p:sp>
      <p:sp>
        <p:nvSpPr>
          <p:cNvPr id="10598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AEB9BBB-03B2-4985-99F5-38C218D97318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598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6F01736-ED68-4458-BD68-4267CFFA2C0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76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Refund / Amount Owed</a:t>
            </a:r>
          </a:p>
        </p:txBody>
      </p:sp>
      <p:sp>
        <p:nvSpPr>
          <p:cNvPr id="104857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4012 Tab K</a:t>
            </a:r>
          </a:p>
          <a:p>
            <a:r>
              <a:rPr lang="en-US" altLang="en-US" dirty="0"/>
              <a:t>(Federal 1040-Lines 75-79)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0499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01" y="1574800"/>
            <a:ext cx="7785100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881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TS – NJ Refund Applied to Next Year’s Taxes 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 State section \ Edit \ Enter Myself \ Payments</a:t>
            </a:r>
            <a:endParaRPr lang="en-US" altLang="en-US" sz="2400" b="0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37118" y="4092879"/>
            <a:ext cx="3933173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Amount of NJ refund applied to next year’s taxes</a:t>
            </a:r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6164719" y="4470748"/>
            <a:ext cx="609600" cy="51990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>
            <a:stCxn id="35" idx="3"/>
            <a:endCxn id="36" idx="2"/>
          </p:cNvCxnSpPr>
          <p:nvPr/>
        </p:nvCxnSpPr>
        <p:spPr bwMode="auto">
          <a:xfrm>
            <a:off x="5170291" y="4416045"/>
            <a:ext cx="994428" cy="31465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2" name="Picture 21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47628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Refund Offsets (Garnishments) - </a:t>
            </a:r>
            <a:br>
              <a:rPr lang="en-US" altLang="en-US"/>
            </a:br>
            <a:r>
              <a:rPr lang="en-US" altLang="en-US"/>
              <a:t>Items That Reduce Refunds</a:t>
            </a:r>
          </a:p>
        </p:txBody>
      </p:sp>
      <p:sp>
        <p:nvSpPr>
          <p:cNvPr id="1060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SzPct val="120000"/>
              <a:buFont typeface="Wingdings" pitchFamily="2" charset="2"/>
              <a:buChar char="§"/>
            </a:pPr>
            <a:r>
              <a:rPr lang="en-US" altLang="en-US" dirty="0"/>
              <a:t> Garnishment occurs when Federal or State agency </a:t>
            </a:r>
            <a:r>
              <a:rPr lang="en-US" dirty="0"/>
              <a:t>takes taxpayer’s refund as payment toward a debt </a:t>
            </a:r>
            <a:endParaRPr lang="en-US" altLang="en-US" dirty="0"/>
          </a:p>
          <a:p>
            <a:pPr lvl="1"/>
            <a:r>
              <a:rPr lang="en-US" altLang="en-US" dirty="0"/>
              <a:t> Unpaid Federal taxes</a:t>
            </a:r>
          </a:p>
          <a:p>
            <a:pPr lvl="1"/>
            <a:r>
              <a:rPr lang="en-US" altLang="en-US" dirty="0"/>
              <a:t> Unpaid state taxes</a:t>
            </a:r>
          </a:p>
          <a:p>
            <a:pPr lvl="1"/>
            <a:r>
              <a:rPr lang="en-US" altLang="en-US" dirty="0"/>
              <a:t> Earned Income Credit review</a:t>
            </a:r>
          </a:p>
          <a:p>
            <a:pPr lvl="1"/>
            <a:r>
              <a:rPr lang="en-US" altLang="en-US" dirty="0"/>
              <a:t> Owed child support</a:t>
            </a:r>
          </a:p>
          <a:p>
            <a:pPr lvl="1"/>
            <a:r>
              <a:rPr lang="en-US" altLang="en-US" dirty="0"/>
              <a:t> Unpaid student loans</a:t>
            </a:r>
          </a:p>
          <a:p>
            <a:pPr lvl="1"/>
            <a:r>
              <a:rPr lang="en-US" altLang="en-US" dirty="0"/>
              <a:t> Other non-tax debts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0874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Amount Owed:  Payment Options</a:t>
            </a:r>
          </a:p>
        </p:txBody>
      </p:sp>
      <p:sp>
        <p:nvSpPr>
          <p:cNvPr id="1062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 Check or money order - use 1040V voucher</a:t>
            </a:r>
          </a:p>
          <a:p>
            <a:r>
              <a:rPr lang="en-US" altLang="en-US" dirty="0"/>
              <a:t> Electronic funds transfer (direct debit)</a:t>
            </a:r>
          </a:p>
          <a:p>
            <a:pPr lvl="1"/>
            <a:r>
              <a:rPr lang="en-US" altLang="en-US" dirty="0"/>
              <a:t> File return immediately &amp; specify date for transfer</a:t>
            </a:r>
          </a:p>
          <a:p>
            <a:r>
              <a:rPr lang="en-US" altLang="en-US" dirty="0"/>
              <a:t> Credit card (additional fee) </a:t>
            </a:r>
          </a:p>
          <a:p>
            <a:r>
              <a:rPr lang="en-US" altLang="en-US" dirty="0"/>
              <a:t> Installment payments (must arrange with IRS)</a:t>
            </a:r>
          </a:p>
          <a:p>
            <a:pPr lvl="1"/>
            <a:r>
              <a:rPr lang="en-US" altLang="en-US" dirty="0"/>
              <a:t> Use Form 9465</a:t>
            </a:r>
          </a:p>
          <a:p>
            <a:pPr lvl="1"/>
            <a:r>
              <a:rPr lang="en-US" altLang="en-US" dirty="0"/>
              <a:t> Interest &amp; penalties apply</a:t>
            </a:r>
          </a:p>
          <a:p>
            <a:r>
              <a:rPr lang="en-US" altLang="en-US" dirty="0"/>
              <a:t> Taxpayer can request 60-120 day deferment but interest &amp; penalties still apply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4468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Tax Penalty for Underpayment of Taxes</a:t>
            </a:r>
          </a:p>
        </p:txBody>
      </p:sp>
      <p:sp>
        <p:nvSpPr>
          <p:cNvPr id="1064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 TaxSlayer will issue a warning during e-file process if taxpayer may owe penalty (i.e. -  owes an amount greater than $1,000 (Federal) /$400 (NJ) </a:t>
            </a:r>
          </a:p>
          <a:p>
            <a:pPr lvl="1"/>
            <a:r>
              <a:rPr lang="en-US" altLang="en-US" dirty="0"/>
              <a:t> Penalty is </a:t>
            </a:r>
            <a:r>
              <a:rPr lang="en-US" altLang="en-US" dirty="0">
                <a:solidFill>
                  <a:srgbClr val="FF0000"/>
                </a:solidFill>
              </a:rPr>
              <a:t>Out of Scope</a:t>
            </a:r>
            <a:r>
              <a:rPr lang="en-US" altLang="en-US" dirty="0"/>
              <a:t>, so choose option to file without including penalty (Form 2210)</a:t>
            </a:r>
          </a:p>
          <a:p>
            <a:r>
              <a:rPr lang="en-US" altLang="en-US" dirty="0"/>
              <a:t> Alert taxpayer that they may receive a letter from IRS or NJ</a:t>
            </a:r>
          </a:p>
          <a:p>
            <a:pPr lvl="1"/>
            <a:r>
              <a:rPr lang="en-US" altLang="en-US" dirty="0"/>
              <a:t> Make a note that alert was given to taxpayer in Intake/Interview sheet notes section and in TaxSlayer notes</a:t>
            </a:r>
          </a:p>
          <a:p>
            <a:pPr lvl="2"/>
            <a:endParaRPr lang="en-US" altLang="en-US" dirty="0"/>
          </a:p>
        </p:txBody>
      </p:sp>
      <p:pic>
        <p:nvPicPr>
          <p:cNvPr id="6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7884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Conditions When Estimated Tax Payments are Required for Next Year</a:t>
            </a:r>
            <a:endParaRPr lang="en-US" altLang="en-US" dirty="0"/>
          </a:p>
        </p:txBody>
      </p:sp>
      <p:sp>
        <p:nvSpPr>
          <p:cNvPr id="1067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dirty="0"/>
              <a:t> Taxpayer tax liability in current year more than what was withheld and/or paid in advance </a:t>
            </a:r>
            <a:r>
              <a:rPr lang="en-US" altLang="en-US" b="1" dirty="0"/>
              <a:t>AND</a:t>
            </a:r>
          </a:p>
          <a:p>
            <a:r>
              <a:rPr lang="en-US" altLang="en-US" dirty="0"/>
              <a:t> Taxpayer expects to owe for next year more than $1,000 (Federal)/$400 (NJ) after subtracting tax withheld &amp; tax credits from tax liability </a:t>
            </a:r>
            <a:r>
              <a:rPr lang="en-US" altLang="en-US" b="1" dirty="0"/>
              <a:t>AND</a:t>
            </a:r>
          </a:p>
          <a:p>
            <a:r>
              <a:rPr lang="en-US" altLang="en-US" dirty="0"/>
              <a:t> Taxpayer expects next year’s tax withheld to be less than:</a:t>
            </a:r>
          </a:p>
          <a:p>
            <a:pPr lvl="1"/>
            <a:r>
              <a:rPr lang="en-US" altLang="en-US" dirty="0"/>
              <a:t> 90% of the tax liability on next year’s return, or</a:t>
            </a:r>
          </a:p>
          <a:p>
            <a:pPr lvl="1"/>
            <a:r>
              <a:rPr lang="en-US" altLang="en-US" dirty="0"/>
              <a:t>100% of tax liability shown on current year’s return</a:t>
            </a:r>
          </a:p>
          <a:p>
            <a:r>
              <a:rPr lang="en-US" altLang="en-US" dirty="0"/>
              <a:t> Estimated taxes required if taxpayer is self-employed</a:t>
            </a:r>
          </a:p>
        </p:txBody>
      </p:sp>
      <p:pic>
        <p:nvPicPr>
          <p:cNvPr id="6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8305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Federal Estimated Taxes for Next Year – Form 1040-ES</a:t>
            </a:r>
          </a:p>
        </p:txBody>
      </p:sp>
      <p:sp>
        <p:nvSpPr>
          <p:cNvPr id="10690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221249" cy="48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cs typeface="Arial" panose="020B0604020202020204" pitchFamily="34" charset="0"/>
              </a:rPr>
              <a:t> </a:t>
            </a:r>
            <a:r>
              <a:rPr lang="en-US" altLang="en-US" dirty="0"/>
              <a:t>Calculate an estimate of next year’s tax liability</a:t>
            </a:r>
            <a:endParaRPr lang="en-US" altLang="en-US" b="1" dirty="0"/>
          </a:p>
          <a:p>
            <a:pPr marL="487363" lvl="1">
              <a:buSzPct val="120000"/>
              <a:buFont typeface="Wingdings" pitchFamily="2" charset="2"/>
              <a:buChar char="§"/>
            </a:pPr>
            <a:r>
              <a:rPr lang="en-US" altLang="en-US" dirty="0">
                <a:cs typeface="Arial" panose="020B0604020202020204" pitchFamily="34" charset="0"/>
              </a:rPr>
              <a:t> Pay 90% of next year’s estimated tax liability OR</a:t>
            </a:r>
          </a:p>
          <a:p>
            <a:pPr marL="487363" lvl="1">
              <a:buSzPct val="120000"/>
              <a:buFont typeface="Wingdings" pitchFamily="2" charset="2"/>
              <a:buChar char="§"/>
            </a:pPr>
            <a:r>
              <a:rPr lang="en-US" altLang="en-US" dirty="0">
                <a:cs typeface="Arial" panose="020B0604020202020204" pitchFamily="34" charset="0"/>
              </a:rPr>
              <a:t> Pay 100% of current year’s tax liability (safe harbor option)</a:t>
            </a:r>
            <a:r>
              <a:rPr lang="en-US" altLang="en-US" dirty="0"/>
              <a:t> </a:t>
            </a:r>
            <a:r>
              <a:rPr lang="en-US" altLang="en-US" b="1" dirty="0"/>
              <a:t> </a:t>
            </a:r>
          </a:p>
          <a:p>
            <a:r>
              <a:rPr lang="en-US" altLang="en-US" sz="3500" dirty="0"/>
              <a:t> Enter amounts for each required payment in Federal section \ Payments and Estimates \ </a:t>
            </a:r>
            <a:r>
              <a:rPr lang="en-US" sz="3500" dirty="0"/>
              <a:t>Vouchers for Next Year's Estimated Payments</a:t>
            </a:r>
            <a:endParaRPr lang="en-US" altLang="en-US" sz="3500" dirty="0"/>
          </a:p>
          <a:p>
            <a:pPr>
              <a:lnSpc>
                <a:spcPct val="90000"/>
              </a:lnSpc>
            </a:pPr>
            <a:r>
              <a:rPr lang="en-US" altLang="en-US" dirty="0"/>
              <a:t> 4 vouchers will print for submittal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Checks are made payable to US Treasury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Estimated tax payments are due on 4/15, 6/15, 9/15 of next tax year &amp; 1/15 of following tax year (may change due to holidays)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 descr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858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87654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246302" cy="1143000"/>
          </a:xfrm>
        </p:spPr>
        <p:txBody>
          <a:bodyPr>
            <a:normAutofit fontScale="90000"/>
          </a:bodyPr>
          <a:lstStyle/>
          <a:p>
            <a:r>
              <a:rPr lang="en-US" altLang="en-US" sz="2900" dirty="0"/>
              <a:t>TS - Federal Estimated Taxes for Next Year – Form 1040-ES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Payments and Estimates \ </a:t>
            </a:r>
            <a:r>
              <a:rPr lang="en-US" sz="2400" b="0" dirty="0">
                <a:solidFill>
                  <a:srgbClr val="0070C0"/>
                </a:solidFill>
              </a:rPr>
              <a:t>Vouchers for Next Year's Estimated Payments</a:t>
            </a:r>
            <a:r>
              <a:rPr lang="en-US" altLang="en-US" sz="24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1905000"/>
            <a:ext cx="264687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Specify amount to pay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6629400" y="1905000"/>
            <a:ext cx="914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0" y="4191000"/>
            <a:ext cx="3659188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Estimated tax payment voucher</a:t>
            </a:r>
          </a:p>
        </p:txBody>
      </p:sp>
      <p:cxnSp>
        <p:nvCxnSpPr>
          <p:cNvPr id="13" name="Straight Arrow Connector 12"/>
          <p:cNvCxnSpPr>
            <a:stCxn id="7" idx="3"/>
            <a:endCxn id="8" idx="2"/>
          </p:cNvCxnSpPr>
          <p:nvPr/>
        </p:nvCxnSpPr>
        <p:spPr bwMode="auto">
          <a:xfrm>
            <a:off x="4628078" y="2089666"/>
            <a:ext cx="2001322" cy="583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5" name="Picture 14" descr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7074" y="1590979"/>
            <a:ext cx="7845468" cy="4221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225436" y="2258860"/>
            <a:ext cx="626301" cy="4217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227524" y="2887249"/>
            <a:ext cx="651353" cy="4217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227524" y="3526076"/>
            <a:ext cx="651353" cy="4217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214998" y="4164904"/>
            <a:ext cx="651353" cy="4217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3826" y="2259070"/>
            <a:ext cx="224215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Payment due 4/15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58440" y="2899984"/>
            <a:ext cx="224215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Payment due 6/15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45913" y="3513760"/>
            <a:ext cx="224215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Payment due 9/15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45913" y="4177639"/>
            <a:ext cx="224215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Payment due 1/15</a:t>
            </a:r>
          </a:p>
        </p:txBody>
      </p:sp>
      <p:cxnSp>
        <p:nvCxnSpPr>
          <p:cNvPr id="27" name="Straight Arrow Connector 26"/>
          <p:cNvCxnSpPr>
            <a:stCxn id="20" idx="3"/>
            <a:endCxn id="16" idx="2"/>
          </p:cNvCxnSpPr>
          <p:nvPr/>
        </p:nvCxnSpPr>
        <p:spPr bwMode="auto">
          <a:xfrm>
            <a:off x="5285984" y="2443736"/>
            <a:ext cx="939452" cy="2597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>
            <a:stCxn id="22" idx="3"/>
            <a:endCxn id="17" idx="2"/>
          </p:cNvCxnSpPr>
          <p:nvPr/>
        </p:nvCxnSpPr>
        <p:spPr bwMode="auto">
          <a:xfrm>
            <a:off x="5300598" y="3084650"/>
            <a:ext cx="926926" cy="1345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stCxn id="24" idx="3"/>
            <a:endCxn id="18" idx="2"/>
          </p:cNvCxnSpPr>
          <p:nvPr/>
        </p:nvCxnSpPr>
        <p:spPr bwMode="auto">
          <a:xfrm>
            <a:off x="5288071" y="3698426"/>
            <a:ext cx="939453" cy="3850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26" idx="3"/>
            <a:endCxn id="19" idx="2"/>
          </p:cNvCxnSpPr>
          <p:nvPr/>
        </p:nvCxnSpPr>
        <p:spPr bwMode="auto">
          <a:xfrm>
            <a:off x="5288071" y="4362305"/>
            <a:ext cx="926927" cy="1345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710897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16" grpId="0" animBg="1"/>
      <p:bldP spid="17" grpId="0" animBg="1"/>
      <p:bldP spid="18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TS – Federal Estimated Taxes Voucher for Next Year – Form 1040-ES</a:t>
            </a:r>
          </a:p>
        </p:txBody>
      </p:sp>
      <p:pic>
        <p:nvPicPr>
          <p:cNvPr id="17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9" name="Picture 8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990600"/>
            <a:ext cx="612648" cy="163373"/>
          </a:xfrm>
          <a:prstGeom prst="rect">
            <a:avLst/>
          </a:prstGeom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 l="31688" t="10188" r="32799" b="3752"/>
          <a:stretch>
            <a:fillRect/>
          </a:stretch>
        </p:blipFill>
        <p:spPr bwMode="auto">
          <a:xfrm>
            <a:off x="701457" y="1628382"/>
            <a:ext cx="6200383" cy="4634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045907" y="3995804"/>
            <a:ext cx="2480166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For taxpayer records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4526" y="5924811"/>
            <a:ext cx="2480166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Cut off voucher and</a:t>
            </a:r>
          </a:p>
          <a:p>
            <a:r>
              <a:rPr lang="en-US" b="1" dirty="0"/>
              <a:t>submit with payment</a:t>
            </a:r>
          </a:p>
        </p:txBody>
      </p:sp>
    </p:spTree>
    <p:extLst>
      <p:ext uri="{BB962C8B-B14F-4D97-AF65-F5344CB8AC3E}">
        <p14:creationId xmlns:p14="http://schemas.microsoft.com/office/powerpoint/2010/main" val="168028426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8102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2900" dirty="0"/>
              <a:t>TS – NJ Estimated Taxes for Next Year - Form NJ-1040-ES</a:t>
            </a:r>
            <a:br>
              <a:rPr lang="en-US" altLang="en-US" dirty="0"/>
            </a:br>
            <a:r>
              <a:rPr lang="en-US" altLang="en-US" sz="2400" b="0" dirty="0">
                <a:solidFill>
                  <a:srgbClr val="0070C0"/>
                </a:solidFill>
              </a:rPr>
              <a:t>State Section \ Edit \ Enter Myself \ Miscellaneous Forms \ </a:t>
            </a:r>
            <a:r>
              <a:rPr lang="en-US" sz="2400" b="0" dirty="0">
                <a:solidFill>
                  <a:srgbClr val="0070C0"/>
                </a:solidFill>
              </a:rPr>
              <a:t>Estimated Payment Vouchers, Form NJ-1040-ES</a:t>
            </a:r>
            <a:endParaRPr lang="en-US" altLang="en-US" sz="2400" b="0" dirty="0">
              <a:solidFill>
                <a:srgbClr val="0070C0"/>
              </a:solidFill>
            </a:endParaRPr>
          </a:p>
        </p:txBody>
      </p:sp>
      <p:pic>
        <p:nvPicPr>
          <p:cNvPr id="20" name="Picture 2" descr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6" name="Picture 15" descr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90600"/>
            <a:ext cx="612648" cy="163373"/>
          </a:xfrm>
          <a:prstGeom prst="rect">
            <a:avLst/>
          </a:prstGeom>
        </p:spPr>
      </p:pic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390884" y="3986060"/>
            <a:ext cx="651353" cy="4217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03584" y="4468660"/>
            <a:ext cx="651353" cy="4217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6416285" y="4938560"/>
            <a:ext cx="619516" cy="4217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6400800" y="5421160"/>
            <a:ext cx="609600" cy="4217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6426199" y="3351060"/>
            <a:ext cx="457201" cy="4217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52600" y="3378200"/>
            <a:ext cx="4002121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Choose Yes from drop-down menu</a:t>
            </a:r>
          </a:p>
        </p:txBody>
      </p:sp>
      <p:cxnSp>
        <p:nvCxnSpPr>
          <p:cNvPr id="27" name="Straight Arrow Connector 26"/>
          <p:cNvCxnSpPr>
            <a:stCxn id="26" idx="3"/>
            <a:endCxn id="25" idx="2"/>
          </p:cNvCxnSpPr>
          <p:nvPr/>
        </p:nvCxnSpPr>
        <p:spPr bwMode="auto">
          <a:xfrm flipV="1">
            <a:off x="5754721" y="3561915"/>
            <a:ext cx="671478" cy="95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606800" y="4064000"/>
            <a:ext cx="213391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Payment due 4/15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06800" y="4610100"/>
            <a:ext cx="213391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Payment due 6/15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06800" y="5105400"/>
            <a:ext cx="213391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Payment due 9/15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9500" y="5600700"/>
            <a:ext cx="213391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Payment due 1/15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5750316" y="4241800"/>
            <a:ext cx="599684" cy="1547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>
            <a:stCxn id="31" idx="3"/>
          </p:cNvCxnSpPr>
          <p:nvPr/>
        </p:nvCxnSpPr>
        <p:spPr bwMode="auto">
          <a:xfrm flipV="1">
            <a:off x="5740718" y="4762500"/>
            <a:ext cx="634682" cy="3226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>
            <a:stCxn id="32" idx="3"/>
          </p:cNvCxnSpPr>
          <p:nvPr/>
        </p:nvCxnSpPr>
        <p:spPr bwMode="auto">
          <a:xfrm flipV="1">
            <a:off x="5740718" y="5270500"/>
            <a:ext cx="672782" cy="1956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V="1">
            <a:off x="5791200" y="5753100"/>
            <a:ext cx="622300" cy="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444247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TS – NJ Estimated Taxes Vouchers for Next Year - Form NJ-1040-ES</a:t>
            </a:r>
          </a:p>
        </p:txBody>
      </p:sp>
      <p:pic>
        <p:nvPicPr>
          <p:cNvPr id="17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" name="Picture 8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990600"/>
            <a:ext cx="612648" cy="163373"/>
          </a:xfrm>
          <a:prstGeom prst="rect">
            <a:avLst/>
          </a:prstGeom>
        </p:spPr>
      </p:pic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8500" y="1562100"/>
            <a:ext cx="6794500" cy="4762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753100" y="3098800"/>
            <a:ext cx="2480166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For taxpayer records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13400" y="6057900"/>
            <a:ext cx="2480166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Cut off voucher and</a:t>
            </a:r>
          </a:p>
          <a:p>
            <a:r>
              <a:rPr lang="en-US" b="1" dirty="0"/>
              <a:t>submit with payment</a:t>
            </a:r>
          </a:p>
        </p:txBody>
      </p:sp>
    </p:spTree>
    <p:extLst>
      <p:ext uri="{BB962C8B-B14F-4D97-AF65-F5344CB8AC3E}">
        <p14:creationId xmlns:p14="http://schemas.microsoft.com/office/powerpoint/2010/main" val="388014073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Federal Refund Options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/>
              <a:t> Refund by check - no action needed</a:t>
            </a:r>
          </a:p>
          <a:p>
            <a:r>
              <a:rPr lang="en-US" sz="4000" dirty="0"/>
              <a:t> Refund via direct deposit – enter account info twice in TaxSlayer</a:t>
            </a:r>
          </a:p>
          <a:p>
            <a:pPr lvl="1"/>
            <a:r>
              <a:rPr lang="en-US" sz="4000" dirty="0"/>
              <a:t> Faster &amp; safer</a:t>
            </a:r>
          </a:p>
          <a:p>
            <a:pPr lvl="1"/>
            <a:r>
              <a:rPr lang="en-US" sz="4000" dirty="0"/>
              <a:t> Specify account type</a:t>
            </a:r>
          </a:p>
          <a:p>
            <a:pPr lvl="1"/>
            <a:r>
              <a:rPr lang="en-US" sz="4000" dirty="0"/>
              <a:t> Enter both routing &amp; bank account #s</a:t>
            </a:r>
          </a:p>
          <a:p>
            <a:pPr lvl="1"/>
            <a:r>
              <a:rPr lang="en-US" sz="4000" dirty="0"/>
              <a:t> To split between 2 or 3 accounts, use Form 8888 </a:t>
            </a:r>
            <a:r>
              <a:rPr lang="en-US" sz="4000" dirty="0">
                <a:solidFill>
                  <a:srgbClr val="FF0000"/>
                </a:solidFill>
              </a:rPr>
              <a:t>*</a:t>
            </a:r>
            <a:endParaRPr lang="en-US" sz="4000" dirty="0"/>
          </a:p>
          <a:p>
            <a:r>
              <a:rPr lang="en-US" sz="4000" dirty="0"/>
              <a:t> Use refund to purchase bonds (use Form 8888)</a:t>
            </a:r>
          </a:p>
          <a:p>
            <a:r>
              <a:rPr lang="en-US" sz="4000" dirty="0"/>
              <a:t> Use refund to apply to next year’s tax liability</a:t>
            </a: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* </a:t>
            </a:r>
            <a:r>
              <a:rPr lang="en-US" sz="3400" dirty="0">
                <a:solidFill>
                  <a:srgbClr val="FF0000"/>
                </a:solidFill>
              </a:rPr>
              <a:t>Do not enter amounts for each account until return figures are finalized, so that refund amount is final</a:t>
            </a:r>
          </a:p>
          <a:p>
            <a:endParaRPr lang="en-US" dirty="0"/>
          </a:p>
        </p:txBody>
      </p:sp>
      <p:sp>
        <p:nvSpPr>
          <p:cNvPr id="1050629" name="Rectangle 6"/>
          <p:cNvSpPr>
            <a:spLocks noChangeArrowheads="1"/>
          </p:cNvSpPr>
          <p:nvPr/>
        </p:nvSpPr>
        <p:spPr bwMode="auto">
          <a:xfrm>
            <a:off x="4767263" y="62626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1738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Form W-4 &amp; W-4P -</a:t>
            </a:r>
            <a:br>
              <a:rPr lang="en-US" altLang="en-US"/>
            </a:br>
            <a:r>
              <a:rPr lang="en-US" altLang="en-US"/>
              <a:t>Employee Withholding Allowance</a:t>
            </a:r>
          </a:p>
        </p:txBody>
      </p:sp>
      <p:sp>
        <p:nvSpPr>
          <p:cNvPr id="1073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Complete Form W-4 so that employer can withhold the correct Federal income tax from pay</a:t>
            </a:r>
          </a:p>
          <a:p>
            <a:pPr lvl="1"/>
            <a:r>
              <a:rPr lang="en-US" altLang="en-US" dirty="0"/>
              <a:t> Used if significant current year refund or balance due</a:t>
            </a:r>
          </a:p>
          <a:p>
            <a:r>
              <a:rPr lang="en-US" altLang="en-US" dirty="0"/>
              <a:t> Complete Form W-4P for withholdings from pension or annuity</a:t>
            </a:r>
          </a:p>
          <a:p>
            <a:pPr lvl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4863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If Taxpayer Cannot Pay?</a:t>
            </a:r>
          </a:p>
        </p:txBody>
      </p:sp>
      <p:sp>
        <p:nvSpPr>
          <p:cNvPr id="10752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 Pay in full within 60 or 120 days with no fee, but interest &amp; penalty will be charged on payments after due date</a:t>
            </a:r>
          </a:p>
          <a:p>
            <a:r>
              <a:rPr lang="en-US" altLang="en-US" dirty="0"/>
              <a:t> Apply to make monthly installments using Form 9465 Installment Agreement Request</a:t>
            </a:r>
          </a:p>
          <a:p>
            <a:pPr lvl="1"/>
            <a:r>
              <a:rPr lang="en-US" altLang="en-US" dirty="0"/>
              <a:t> Fee charged if granted; also interest &amp; penalty</a:t>
            </a:r>
          </a:p>
          <a:p>
            <a:r>
              <a:rPr lang="en-US" altLang="en-US" dirty="0"/>
              <a:t> Use credit card to pay</a:t>
            </a:r>
          </a:p>
          <a:p>
            <a:pPr lvl="1"/>
            <a:r>
              <a:rPr lang="en-US" altLang="en-US" dirty="0"/>
              <a:t> American Express, Discover, MasterCard, Visa</a:t>
            </a:r>
          </a:p>
          <a:p>
            <a:pPr lvl="1"/>
            <a:r>
              <a:rPr lang="en-US" altLang="en-US" dirty="0"/>
              <a:t> Convenience fee charged by service providers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1927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7598" t="1214" r="6505" b="6523"/>
          <a:stretch>
            <a:fillRect/>
          </a:stretch>
        </p:blipFill>
        <p:spPr bwMode="auto">
          <a:xfrm>
            <a:off x="627797" y="1583140"/>
            <a:ext cx="7465325" cy="420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267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TS – Federal Refund Via Direct Deposit </a:t>
            </a:r>
            <a:br>
              <a:rPr lang="en-US" altLang="en-US" dirty="0"/>
            </a:br>
            <a:r>
              <a:rPr lang="en-US" altLang="en-US" sz="2200" dirty="0">
                <a:solidFill>
                  <a:srgbClr val="0070C0"/>
                </a:solidFill>
              </a:rPr>
              <a:t>E-</a:t>
            </a:r>
            <a:r>
              <a:rPr lang="en-US" altLang="en-US" sz="2400" dirty="0">
                <a:solidFill>
                  <a:srgbClr val="0070C0"/>
                </a:solidFill>
              </a:rPr>
              <a:t>File Section \ Federal Return Type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139894" y="4734464"/>
            <a:ext cx="1665962" cy="4634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Picture 8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65337" y="3582444"/>
            <a:ext cx="517321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Choose Direct Deposit from drop-down menu</a:t>
            </a:r>
          </a:p>
          <a:p>
            <a:r>
              <a:rPr lang="en-US" b="1" dirty="0"/>
              <a:t>as Federal return type</a:t>
            </a:r>
          </a:p>
        </p:txBody>
      </p:sp>
    </p:spTree>
    <p:extLst>
      <p:ext uri="{BB962C8B-B14F-4D97-AF65-F5344CB8AC3E}">
        <p14:creationId xmlns:p14="http://schemas.microsoft.com/office/powerpoint/2010/main" val="2823078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8443" t="15940" r="7012" b="21550"/>
          <a:stretch>
            <a:fillRect/>
          </a:stretch>
        </p:blipFill>
        <p:spPr bwMode="auto">
          <a:xfrm>
            <a:off x="600501" y="1555845"/>
            <a:ext cx="7519917" cy="438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267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TS – NJ Refund Via Direct Deposit 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E-File Section \ State Return Type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348001" y="5340014"/>
            <a:ext cx="1665962" cy="4634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Picture 8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65337" y="3582444"/>
            <a:ext cx="517321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Choose Direct Deposit from drop-down menu</a:t>
            </a:r>
          </a:p>
          <a:p>
            <a:r>
              <a:rPr lang="en-US" b="1" dirty="0"/>
              <a:t>as State return type</a:t>
            </a:r>
          </a:p>
        </p:txBody>
      </p:sp>
    </p:spTree>
    <p:extLst>
      <p:ext uri="{BB962C8B-B14F-4D97-AF65-F5344CB8AC3E}">
        <p14:creationId xmlns:p14="http://schemas.microsoft.com/office/powerpoint/2010/main" val="22167482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828" y="1603332"/>
            <a:ext cx="7878872" cy="432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105267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100" dirty="0"/>
              <a:t>TS – Bank Information for Refund Via Direct Deposit 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E-File Section \ Taxpayer Bank Account Information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4622103" y="3632548"/>
            <a:ext cx="1628383" cy="37578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Picture 8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79945" y="3494762"/>
            <a:ext cx="1697901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Name of bank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79737" y="3958225"/>
            <a:ext cx="193726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Type of account</a:t>
            </a:r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4702074" y="4020856"/>
            <a:ext cx="846956" cy="28809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04789" y="4521896"/>
            <a:ext cx="2044149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Routing # (twice</a:t>
            </a:r>
            <a:r>
              <a:rPr lang="en-US" dirty="0"/>
              <a:t>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79322" y="5135671"/>
            <a:ext cx="2095445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Account # (twice)</a:t>
            </a:r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4651970" y="4398879"/>
            <a:ext cx="897060" cy="61153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4626916" y="5098093"/>
            <a:ext cx="947165" cy="55114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>
            <a:stCxn id="11" idx="3"/>
            <a:endCxn id="6" idx="2"/>
          </p:cNvCxnSpPr>
          <p:nvPr/>
        </p:nvCxnSpPr>
        <p:spPr bwMode="auto">
          <a:xfrm>
            <a:off x="4077846" y="3679428"/>
            <a:ext cx="544257" cy="14101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>
            <a:endCxn id="17" idx="2"/>
          </p:cNvCxnSpPr>
          <p:nvPr/>
        </p:nvCxnSpPr>
        <p:spPr bwMode="auto">
          <a:xfrm>
            <a:off x="4258849" y="4070960"/>
            <a:ext cx="443225" cy="9394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>
            <a:stCxn id="20" idx="3"/>
            <a:endCxn id="22" idx="2"/>
          </p:cNvCxnSpPr>
          <p:nvPr/>
        </p:nvCxnSpPr>
        <p:spPr bwMode="auto">
          <a:xfrm flipV="1">
            <a:off x="4348938" y="4704645"/>
            <a:ext cx="303032" cy="191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stCxn id="21" idx="3"/>
          </p:cNvCxnSpPr>
          <p:nvPr/>
        </p:nvCxnSpPr>
        <p:spPr bwMode="auto">
          <a:xfrm flipV="1">
            <a:off x="4174767" y="5311036"/>
            <a:ext cx="422285" cy="930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79770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17" grpId="0" animBg="1" autoUpdateAnimBg="0"/>
      <p:bldP spid="22" grpId="0" animBg="1" autoUpdateAnimBg="0"/>
      <p:bldP spid="2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Refunds Used To Buy Series I Bonds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Do not need an account to purchase bonds;  instructions are on Form 8888</a:t>
            </a:r>
          </a:p>
          <a:p>
            <a:pPr lvl="1"/>
            <a:r>
              <a:rPr lang="en-US" dirty="0"/>
              <a:t> Obtain from IRS.gov website </a:t>
            </a:r>
          </a:p>
          <a:p>
            <a:r>
              <a:rPr lang="en-US" dirty="0"/>
              <a:t> Can buy for co-owners, e.g. - grandchildren</a:t>
            </a:r>
          </a:p>
          <a:p>
            <a:r>
              <a:rPr lang="en-US" dirty="0"/>
              <a:t> Can buy up to three in a range of amounts</a:t>
            </a:r>
          </a:p>
          <a:p>
            <a:r>
              <a:rPr lang="en-US" dirty="0"/>
              <a:t> Flat rate interest + semiannual inflation</a:t>
            </a:r>
          </a:p>
          <a:p>
            <a:r>
              <a:rPr lang="en-US" dirty="0"/>
              <a:t> Can redeem after 12 months (forfeit 3 months’ interest if redeemed &lt; 5 years)</a:t>
            </a:r>
          </a:p>
          <a:p>
            <a:r>
              <a:rPr lang="en-US" dirty="0"/>
              <a:t> Taxpayer will receive the bonds (via mail or electronically) and a check for balance of refund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0739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Refunds Applied to Next Year’s Taxes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Can choose to apply all or part of current year’s refund to next year’s taxes</a:t>
            </a:r>
          </a:p>
          <a:p>
            <a:r>
              <a:rPr lang="en-US" dirty="0"/>
              <a:t> Enter in </a:t>
            </a:r>
            <a:r>
              <a:rPr lang="en-US" altLang="en-US" dirty="0">
                <a:solidFill>
                  <a:schemeClr val="accent4"/>
                </a:solidFill>
              </a:rPr>
              <a:t>Federal Section \ Payments and Estimates \ </a:t>
            </a:r>
            <a:r>
              <a:rPr lang="en-US" dirty="0">
                <a:solidFill>
                  <a:schemeClr val="accent4"/>
                </a:solidFill>
              </a:rPr>
              <a:t>Apply Overpayment to Next Year's Taxes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TaxSlayer will populate amount to be applied to next year on 1040 Line 77 and re-calculate refund taxpayer will receive this year</a:t>
            </a:r>
          </a:p>
          <a:p>
            <a:r>
              <a:rPr lang="en-US" dirty="0"/>
              <a:t> Can also choose to apply NJ refund to next year’s taxes</a:t>
            </a:r>
          </a:p>
          <a:p>
            <a:pPr lvl="1"/>
            <a:r>
              <a:rPr lang="en-US" dirty="0"/>
              <a:t> Enter in </a:t>
            </a:r>
            <a:r>
              <a:rPr lang="en-US" altLang="en-US" dirty="0">
                <a:solidFill>
                  <a:schemeClr val="accent4"/>
                </a:solidFill>
              </a:rPr>
              <a:t>State section \ Edit \ Enter Myself \ Payments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7290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90805"/>
            <a:ext cx="7820416" cy="377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881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300" dirty="0"/>
              <a:t>TS – Federal Refund Applied to Next Year’s Taxes </a:t>
            </a:r>
            <a:br>
              <a:rPr lang="en-US" altLang="en-US" dirty="0"/>
            </a:br>
            <a:r>
              <a:rPr lang="en-US" altLang="en-US" sz="2400" b="0" dirty="0">
                <a:solidFill>
                  <a:srgbClr val="0070C0"/>
                </a:solidFill>
              </a:rPr>
              <a:t>Federal Section \ Payments and Estimates \ </a:t>
            </a:r>
            <a:r>
              <a:rPr lang="en-US" sz="2400" b="0" dirty="0">
                <a:solidFill>
                  <a:srgbClr val="0070C0"/>
                </a:solidFill>
              </a:rPr>
              <a:t>Apply Overpayment to Next Year's Taxes</a:t>
            </a:r>
            <a:endParaRPr lang="en-US" altLang="en-US" sz="2400" b="0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53018" y="3254679"/>
            <a:ext cx="3933173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Amount of refund applied to next year’s taxes</a:t>
            </a:r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6177419" y="2794348"/>
            <a:ext cx="609600" cy="51990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>
            <a:endCxn id="36" idx="2"/>
          </p:cNvCxnSpPr>
          <p:nvPr/>
        </p:nvCxnSpPr>
        <p:spPr bwMode="auto">
          <a:xfrm flipV="1">
            <a:off x="5336088" y="3054301"/>
            <a:ext cx="841331" cy="37783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2" name="Picture 21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46027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775" y="1628385"/>
            <a:ext cx="7741085" cy="41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881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TS - Refund Applied to Next Year’s Taxes – 1040 Page 2 Line 77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04916" y="2908360"/>
            <a:ext cx="3530252" cy="6461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TS reduces refund  by amount applied to next year’s taxes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106438" y="4513545"/>
            <a:ext cx="8382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28592" y="5288071"/>
            <a:ext cx="4198585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Amount to apply to next year’s tax</a:t>
            </a:r>
            <a:r>
              <a:rPr lang="en-US" dirty="0">
                <a:latin typeface="Arial" charset="0"/>
                <a:cs typeface="Arial" charset="0"/>
              </a:rPr>
              <a:t>es</a:t>
            </a: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678455" y="2458233"/>
            <a:ext cx="696238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>
            <a:stCxn id="7" idx="3"/>
            <a:endCxn id="12" idx="2"/>
          </p:cNvCxnSpPr>
          <p:nvPr/>
        </p:nvCxnSpPr>
        <p:spPr bwMode="auto">
          <a:xfrm flipV="1">
            <a:off x="6435168" y="2763033"/>
            <a:ext cx="1243287" cy="46838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>
            <a:endCxn id="8" idx="2"/>
          </p:cNvCxnSpPr>
          <p:nvPr/>
        </p:nvCxnSpPr>
        <p:spPr bwMode="auto">
          <a:xfrm flipV="1">
            <a:off x="5039638" y="4780245"/>
            <a:ext cx="1066800" cy="49530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4" name="Picture 13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657600" y="1992573"/>
            <a:ext cx="2736647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Original refund amount</a:t>
            </a:r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7709450" y="1787857"/>
            <a:ext cx="762000" cy="5046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>
            <a:endCxn id="17" idx="2"/>
          </p:cNvCxnSpPr>
          <p:nvPr/>
        </p:nvCxnSpPr>
        <p:spPr bwMode="auto">
          <a:xfrm flipV="1">
            <a:off x="6455392" y="2040170"/>
            <a:ext cx="1254058" cy="15712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382365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7" grpId="0" animBg="1" autoUpdateAnimBg="0"/>
    </p:bld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1552</Words>
  <Application>Microsoft Office PowerPoint</Application>
  <PresentationFormat>On-screen Show (4:3)</PresentationFormat>
  <Paragraphs>241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ＭＳ Ｐゴシック</vt:lpstr>
      <vt:lpstr>Arial</vt:lpstr>
      <vt:lpstr>Calibri</vt:lpstr>
      <vt:lpstr>Verdana</vt:lpstr>
      <vt:lpstr>Wingdings</vt:lpstr>
      <vt:lpstr>NJ Template 06</vt:lpstr>
      <vt:lpstr>Refund / Amount Owed</vt:lpstr>
      <vt:lpstr>Federal Refund Options</vt:lpstr>
      <vt:lpstr>TS – Federal Refund Via Direct Deposit  E-File Section \ Federal Return Type</vt:lpstr>
      <vt:lpstr>TS – NJ Refund Via Direct Deposit  E-File Section \ State Return Type</vt:lpstr>
      <vt:lpstr>TS – Bank Information for Refund Via Direct Deposit  E-File Section \ Taxpayer Bank Account Information</vt:lpstr>
      <vt:lpstr>Refunds Used To Buy Series I Bonds</vt:lpstr>
      <vt:lpstr>Refunds Applied to Next Year’s Taxes</vt:lpstr>
      <vt:lpstr>TS – Federal Refund Applied to Next Year’s Taxes  Federal Section \ Payments and Estimates \ Apply Overpayment to Next Year's Taxes</vt:lpstr>
      <vt:lpstr>TS - Refund Applied to Next Year’s Taxes – 1040 Page 2 Line 77</vt:lpstr>
      <vt:lpstr>TS – NJ Refund Applied to Next Year’s Taxes   State section \ Edit \ Enter Myself \ Payments</vt:lpstr>
      <vt:lpstr>Refund Offsets (Garnishments) -  Items That Reduce Refunds</vt:lpstr>
      <vt:lpstr>Amount Owed:  Payment Options</vt:lpstr>
      <vt:lpstr>Tax Penalty for Underpayment of Taxes</vt:lpstr>
      <vt:lpstr>Conditions When Estimated Tax Payments are Required for Next Year</vt:lpstr>
      <vt:lpstr>Federal Estimated Taxes for Next Year – Form 1040-ES</vt:lpstr>
      <vt:lpstr>TS - Federal Estimated Taxes for Next Year – Form 1040-ES Federal section \ Payments and Estimates \ Vouchers for Next Year's Estimated Payments </vt:lpstr>
      <vt:lpstr>TS – Federal Estimated Taxes Voucher for Next Year – Form 1040-ES</vt:lpstr>
      <vt:lpstr>TS – NJ Estimated Taxes for Next Year - Form NJ-1040-ES State Section \ Edit \ Enter Myself \ Miscellaneous Forms \ Estimated Payment Vouchers, Form NJ-1040-ES</vt:lpstr>
      <vt:lpstr>TS – NJ Estimated Taxes Vouchers for Next Year - Form NJ-1040-ES</vt:lpstr>
      <vt:lpstr>Form W-4 &amp; W-4P - Employee Withholding Allowance</vt:lpstr>
      <vt:lpstr>What If Taxpayer Cannot Pay?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2016-12-12T21:00:45Z</dcterms:modified>
</cp:coreProperties>
</file>